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sldIdLst>
    <p:sldId id="256" r:id="rId2"/>
    <p:sldId id="258" r:id="rId3"/>
    <p:sldId id="257" r:id="rId4"/>
    <p:sldId id="259" r:id="rId5"/>
    <p:sldId id="261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86D023F-E51E-4C25-8188-FCE41DB69F31}" type="datetimeFigureOut">
              <a:rPr lang="nl-NL" smtClean="0"/>
              <a:t>15-3-2021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F5C0E65-ED30-4A20-832D-D58FD44FAD21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7990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D023F-E51E-4C25-8188-FCE41DB69F31}" type="datetimeFigureOut">
              <a:rPr lang="nl-NL" smtClean="0"/>
              <a:t>15-3-2021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C0E65-ED30-4A20-832D-D58FD44FAD2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6248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D023F-E51E-4C25-8188-FCE41DB69F31}" type="datetimeFigureOut">
              <a:rPr lang="nl-NL" smtClean="0"/>
              <a:t>15-3-2021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C0E65-ED30-4A20-832D-D58FD44FAD2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7739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D023F-E51E-4C25-8188-FCE41DB69F31}" type="datetimeFigureOut">
              <a:rPr lang="nl-NL" smtClean="0"/>
              <a:t>15-3-2021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C0E65-ED30-4A20-832D-D58FD44FAD2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2733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D023F-E51E-4C25-8188-FCE41DB69F31}" type="datetimeFigureOut">
              <a:rPr lang="nl-NL" smtClean="0"/>
              <a:t>15-3-2021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C0E65-ED30-4A20-832D-D58FD44FAD21}" type="slidenum">
              <a:rPr lang="nl-NL" smtClean="0"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8972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D023F-E51E-4C25-8188-FCE41DB69F31}" type="datetimeFigureOut">
              <a:rPr lang="nl-NL" smtClean="0"/>
              <a:t>15-3-2021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C0E65-ED30-4A20-832D-D58FD44FAD2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7166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D023F-E51E-4C25-8188-FCE41DB69F31}" type="datetimeFigureOut">
              <a:rPr lang="nl-NL" smtClean="0"/>
              <a:t>15-3-2021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C0E65-ED30-4A20-832D-D58FD44FAD2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46410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D023F-E51E-4C25-8188-FCE41DB69F31}" type="datetimeFigureOut">
              <a:rPr lang="nl-NL" smtClean="0"/>
              <a:t>15-3-2021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C0E65-ED30-4A20-832D-D58FD44FAD2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1269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D023F-E51E-4C25-8188-FCE41DB69F31}" type="datetimeFigureOut">
              <a:rPr lang="nl-NL" smtClean="0"/>
              <a:t>15-3-2021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C0E65-ED30-4A20-832D-D58FD44FAD2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10683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D023F-E51E-4C25-8188-FCE41DB69F31}" type="datetimeFigureOut">
              <a:rPr lang="nl-NL" smtClean="0"/>
              <a:t>15-3-2021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C0E65-ED30-4A20-832D-D58FD44FAD2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07378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D023F-E51E-4C25-8188-FCE41DB69F31}" type="datetimeFigureOut">
              <a:rPr lang="nl-NL" smtClean="0"/>
              <a:t>15-3-2021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C0E65-ED30-4A20-832D-D58FD44FAD2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92215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B86D023F-E51E-4C25-8188-FCE41DB69F31}" type="datetimeFigureOut">
              <a:rPr lang="nl-NL" smtClean="0"/>
              <a:t>15-3-2021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3F5C0E65-ED30-4A20-832D-D58FD44FAD2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8621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delfos.nl/" TargetMode="External"/><Relationship Id="rId2" Type="http://schemas.openxmlformats.org/officeDocument/2006/relationships/hyperlink" Target="https://www.youtube.com/watch?v=_ih1PG6WVM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/>
              <a:t>Ontwikkelings-psychologie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Obsessieve-compulsieve stoornis</a:t>
            </a:r>
          </a:p>
          <a:p>
            <a:r>
              <a:rPr lang="nl-NL" dirty="0"/>
              <a:t>Leerjaar 2, periode 8 les 5</a:t>
            </a:r>
          </a:p>
        </p:txBody>
      </p:sp>
    </p:spTree>
    <p:extLst>
      <p:ext uri="{BB962C8B-B14F-4D97-AF65-F5344CB8AC3E}">
        <p14:creationId xmlns:p14="http://schemas.microsoft.com/office/powerpoint/2010/main" val="3689579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Logboek	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400" dirty="0"/>
              <a:t>Omschrijf in je logboek</a:t>
            </a:r>
          </a:p>
          <a:p>
            <a:pPr lvl="1"/>
            <a:r>
              <a:rPr lang="nl-NL" sz="2400" dirty="0"/>
              <a:t>Wat is een </a:t>
            </a:r>
            <a:r>
              <a:rPr lang="nl-NL" dirty="0"/>
              <a:t>OCS</a:t>
            </a:r>
            <a:r>
              <a:rPr lang="nl-NL" sz="2400" dirty="0"/>
              <a:t>, </a:t>
            </a:r>
          </a:p>
          <a:p>
            <a:pPr lvl="1"/>
            <a:r>
              <a:rPr lang="nl-NL" sz="2400" dirty="0"/>
              <a:t>Wat zijn de oorzaken,</a:t>
            </a:r>
          </a:p>
          <a:p>
            <a:pPr lvl="1"/>
            <a:r>
              <a:rPr lang="nl-NL" sz="2400" dirty="0"/>
              <a:t>Welke soorten zijn er,</a:t>
            </a:r>
          </a:p>
          <a:p>
            <a:pPr lvl="1"/>
            <a:r>
              <a:rPr lang="nl-NL" sz="2400" dirty="0"/>
              <a:t>Hoe kan dit zich uiten (kenmerken, wat valt op etc.),</a:t>
            </a:r>
          </a:p>
          <a:p>
            <a:pPr lvl="1"/>
            <a:r>
              <a:rPr lang="nl-NL" sz="2400" dirty="0"/>
              <a:t>Waar moet je in de begeleiding rekening mee houden /  extra aandacht aan besteden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09168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chemeClr val="tx1"/>
                </a:solidFill>
              </a:rPr>
              <a:t>Obsessieve-compulsieve stoornis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800" dirty="0">
                <a:solidFill>
                  <a:schemeClr val="tx1"/>
                </a:solidFill>
              </a:rPr>
              <a:t>OCS is een dwangstoornis; een aandoening waarbij iemand steeds aan iets moet denken of steeds iets moet doen, terwijl de betrokkene dat belemmert.</a:t>
            </a:r>
          </a:p>
          <a:p>
            <a:pPr lvl="1"/>
            <a:endParaRPr lang="nl-NL" sz="2800" dirty="0">
              <a:solidFill>
                <a:schemeClr val="tx1"/>
              </a:solidFill>
            </a:endParaRPr>
          </a:p>
          <a:p>
            <a:pPr lvl="1"/>
            <a:r>
              <a:rPr lang="nl-NL" sz="2800" dirty="0">
                <a:solidFill>
                  <a:schemeClr val="tx1"/>
                </a:solidFill>
              </a:rPr>
              <a:t>Dwanggedachten (obsessies)</a:t>
            </a:r>
          </a:p>
          <a:p>
            <a:pPr lvl="1"/>
            <a:r>
              <a:rPr lang="nl-NL" sz="2800" dirty="0">
                <a:solidFill>
                  <a:schemeClr val="tx1"/>
                </a:solidFill>
              </a:rPr>
              <a:t>Dwanghandelingen (compulsies)</a:t>
            </a:r>
          </a:p>
          <a:p>
            <a:pPr lvl="1"/>
            <a:endParaRPr lang="nl-NL" sz="2800" dirty="0">
              <a:solidFill>
                <a:schemeClr val="tx1"/>
              </a:solidFill>
            </a:endParaRPr>
          </a:p>
          <a:p>
            <a:pPr lvl="1"/>
            <a:r>
              <a:rPr lang="nl-NL" sz="2800" dirty="0">
                <a:solidFill>
                  <a:schemeClr val="tx1"/>
                </a:solidFill>
              </a:rPr>
              <a:t>Hangt vaak samen met angststoornissen of tics</a:t>
            </a:r>
          </a:p>
          <a:p>
            <a:pPr marL="457200" lvl="1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55705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chemeClr val="tx1"/>
                </a:solidFill>
              </a:rPr>
              <a:t>Hoe ziet het er uit..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>
                <a:solidFill>
                  <a:schemeClr val="tx1"/>
                </a:solidFill>
              </a:rPr>
              <a:t>Dwanghandelingen komen tot uiting in het eindeloos herhalen van op zichzelf volstrekt zinloze handelingen.</a:t>
            </a:r>
          </a:p>
          <a:p>
            <a:pPr lvl="1"/>
            <a:r>
              <a:rPr lang="nl-NL" dirty="0">
                <a:solidFill>
                  <a:schemeClr val="tx1"/>
                </a:solidFill>
              </a:rPr>
              <a:t>Tellen van traptreden</a:t>
            </a:r>
          </a:p>
          <a:p>
            <a:pPr lvl="1"/>
            <a:r>
              <a:rPr lang="nl-NL" dirty="0">
                <a:solidFill>
                  <a:schemeClr val="tx1"/>
                </a:solidFill>
              </a:rPr>
              <a:t>Eindeloos handenwassen</a:t>
            </a:r>
          </a:p>
          <a:p>
            <a:pPr lvl="1"/>
            <a:r>
              <a:rPr lang="nl-NL" dirty="0">
                <a:solidFill>
                  <a:schemeClr val="tx1"/>
                </a:solidFill>
              </a:rPr>
              <a:t>X aantal keren aanraken van voorwerpen</a:t>
            </a:r>
          </a:p>
          <a:p>
            <a:pPr lvl="1"/>
            <a:endParaRPr lang="nl-NL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nl-NL" dirty="0">
                <a:solidFill>
                  <a:schemeClr val="tx1"/>
                </a:solidFill>
              </a:rPr>
              <a:t>Dit doen mensen om angsten af te weren, een soort bijgeloof. Dit kost enorm veel tijd en verstoord de routine van het leven. Het begint vaak met 1 dwanghandeling en langzaam maar zeker komen er steeds meer bij.</a:t>
            </a:r>
          </a:p>
        </p:txBody>
      </p:sp>
    </p:spTree>
    <p:extLst>
      <p:ext uri="{BB962C8B-B14F-4D97-AF65-F5344CB8AC3E}">
        <p14:creationId xmlns:p14="http://schemas.microsoft.com/office/powerpoint/2010/main" val="1393495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40351" y="300990"/>
            <a:ext cx="9875520" cy="1356360"/>
          </a:xfrm>
        </p:spPr>
        <p:txBody>
          <a:bodyPr/>
          <a:lstStyle/>
          <a:p>
            <a:r>
              <a:rPr lang="nl-NL" dirty="0"/>
              <a:t>filmpjes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01378" y="1657350"/>
            <a:ext cx="9872871" cy="4038600"/>
          </a:xfrm>
        </p:spPr>
        <p:txBody>
          <a:bodyPr/>
          <a:lstStyle/>
          <a:p>
            <a:r>
              <a:rPr lang="nl-NL" sz="2800" dirty="0">
                <a:hlinkClick r:id="rId2"/>
              </a:rPr>
              <a:t>Volwassene:</a:t>
            </a:r>
          </a:p>
          <a:p>
            <a:r>
              <a:rPr lang="nl-NL" sz="2800" dirty="0">
                <a:hlinkClick r:id="rId2"/>
              </a:rPr>
              <a:t>https://www.youtube.com/watch?v=GPcIrNnsruc</a:t>
            </a:r>
          </a:p>
          <a:p>
            <a:endParaRPr lang="nl-NL" sz="2800" dirty="0">
              <a:hlinkClick r:id="rId2"/>
            </a:endParaRPr>
          </a:p>
          <a:p>
            <a:r>
              <a:rPr lang="nl-NL" sz="2800" dirty="0">
                <a:hlinkClick r:id="rId2"/>
              </a:rPr>
              <a:t>Kind:</a:t>
            </a:r>
          </a:p>
          <a:p>
            <a:r>
              <a:rPr lang="nl-NL" sz="2800" dirty="0">
                <a:hlinkClick r:id="rId2"/>
              </a:rPr>
              <a:t>https://www.youtube.com/watch?v=_ih1PG6WVMs</a:t>
            </a:r>
            <a:r>
              <a:rPr lang="nl-NL" sz="2800" dirty="0"/>
              <a:t> </a:t>
            </a:r>
          </a:p>
          <a:p>
            <a:pPr marL="45720" indent="0">
              <a:buNone/>
            </a:pPr>
            <a:endParaRPr lang="nl-NL" dirty="0"/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52022AD3-4B1F-43D9-9FA9-C2FB3C32FAA9}"/>
              </a:ext>
            </a:extLst>
          </p:cNvPr>
          <p:cNvSpPr/>
          <p:nvPr/>
        </p:nvSpPr>
        <p:spPr>
          <a:xfrm>
            <a:off x="1001378" y="4703564"/>
            <a:ext cx="11320343" cy="215443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nl-NL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Bekijk het werk/ de kinderboeken van Martine </a:t>
            </a:r>
            <a:r>
              <a:rPr lang="nl-NL" sz="40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Delfos</a:t>
            </a:r>
            <a:endParaRPr lang="nl-NL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nl-NL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linkClick r:id="rId3"/>
              </a:rPr>
              <a:t>https://www.mdelfos.nl/</a:t>
            </a:r>
            <a:endParaRPr lang="nl-NL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nl-NL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49314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begeleiding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Een kind met OCS is vaak onzeker en heeft weinig zelfvertrouwen. </a:t>
            </a:r>
          </a:p>
          <a:p>
            <a:r>
              <a:rPr lang="nl-NL" dirty="0"/>
              <a:t>Het kind heeft naast deskundige hulp, behoefte aan steun en positieve waardering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09412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Logboek	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400" dirty="0"/>
              <a:t>Omschrijf in je logboek</a:t>
            </a:r>
          </a:p>
          <a:p>
            <a:pPr lvl="1"/>
            <a:r>
              <a:rPr lang="nl-NL" sz="2400" dirty="0"/>
              <a:t>Wat is </a:t>
            </a:r>
            <a:r>
              <a:rPr lang="nl-NL" sz="2400"/>
              <a:t>een OCS, </a:t>
            </a:r>
            <a:endParaRPr lang="nl-NL" sz="2400" dirty="0"/>
          </a:p>
          <a:p>
            <a:pPr lvl="1"/>
            <a:r>
              <a:rPr lang="nl-NL" sz="2400" dirty="0"/>
              <a:t>Wat zijn de oorzaken,</a:t>
            </a:r>
          </a:p>
          <a:p>
            <a:pPr lvl="1"/>
            <a:r>
              <a:rPr lang="nl-NL" sz="2400" dirty="0"/>
              <a:t>Welke soorten zijn er,</a:t>
            </a:r>
          </a:p>
          <a:p>
            <a:pPr lvl="1"/>
            <a:r>
              <a:rPr lang="nl-NL" sz="2400" dirty="0"/>
              <a:t>Hoe kan dit zich uiten (kenmerken, wat valt op etc.),</a:t>
            </a:r>
          </a:p>
          <a:p>
            <a:pPr lvl="1"/>
            <a:r>
              <a:rPr lang="nl-NL" sz="2400" dirty="0"/>
              <a:t>Waar moet je in de begeleiding rekening mee houden /  extra aandacht aan besteden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14549944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40</TotalTime>
  <Words>297</Words>
  <Application>Microsoft Office PowerPoint</Application>
  <PresentationFormat>Breedbeeld</PresentationFormat>
  <Paragraphs>45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1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9" baseType="lpstr">
      <vt:lpstr>Corbel</vt:lpstr>
      <vt:lpstr>Basis</vt:lpstr>
      <vt:lpstr>Ontwikkelings-psychologie</vt:lpstr>
      <vt:lpstr>Logboek </vt:lpstr>
      <vt:lpstr>Obsessieve-compulsieve stoornis</vt:lpstr>
      <vt:lpstr>Hoe ziet het er uit..</vt:lpstr>
      <vt:lpstr>filmpjes</vt:lpstr>
      <vt:lpstr>begeleiding</vt:lpstr>
      <vt:lpstr>Logboek </vt:lpstr>
    </vt:vector>
  </TitlesOfParts>
  <Company>Noorderpoort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Ryanne van der Laan</dc:creator>
  <cp:lastModifiedBy>Laura Beeftink</cp:lastModifiedBy>
  <cp:revision>8</cp:revision>
  <dcterms:created xsi:type="dcterms:W3CDTF">2020-03-18T08:45:05Z</dcterms:created>
  <dcterms:modified xsi:type="dcterms:W3CDTF">2021-03-15T10:27:19Z</dcterms:modified>
</cp:coreProperties>
</file>